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1"/>
  </p:notesMasterIdLst>
  <p:sldIdLst>
    <p:sldId id="382" r:id="rId3"/>
    <p:sldId id="637" r:id="rId4"/>
    <p:sldId id="806" r:id="rId5"/>
    <p:sldId id="807" r:id="rId6"/>
    <p:sldId id="808" r:id="rId7"/>
    <p:sldId id="809" r:id="rId8"/>
    <p:sldId id="810" r:id="rId9"/>
    <p:sldId id="811" r:id="rId10"/>
    <p:sldId id="812" r:id="rId11"/>
    <p:sldId id="814" r:id="rId12"/>
    <p:sldId id="813" r:id="rId13"/>
    <p:sldId id="815" r:id="rId14"/>
    <p:sldId id="816" r:id="rId15"/>
    <p:sldId id="817" r:id="rId16"/>
    <p:sldId id="818" r:id="rId17"/>
    <p:sldId id="820" r:id="rId18"/>
    <p:sldId id="819" r:id="rId19"/>
    <p:sldId id="821" r:id="rId20"/>
    <p:sldId id="822" r:id="rId21"/>
    <p:sldId id="823" r:id="rId22"/>
    <p:sldId id="824" r:id="rId23"/>
    <p:sldId id="826" r:id="rId24"/>
    <p:sldId id="825" r:id="rId25"/>
    <p:sldId id="827" r:id="rId26"/>
    <p:sldId id="829" r:id="rId27"/>
    <p:sldId id="828" r:id="rId28"/>
    <p:sldId id="830" r:id="rId29"/>
    <p:sldId id="383" r:id="rId30"/>
  </p:sldIdLst>
  <p:sldSz cx="12192000" cy="6858000"/>
  <p:notesSz cx="6858000" cy="9144000"/>
  <p:embeddedFontLst>
    <p:embeddedFont>
      <p:font typeface="方正粗金陵简体" panose="02000000000000000000" charset="-122"/>
      <p:regular r:id="rId35"/>
    </p:embeddedFont>
    <p:embeddedFont>
      <p:font typeface="微软雅黑" panose="020B0503020204020204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EFEFEF"/>
    <a:srgbClr val="FFFFFF"/>
    <a:srgbClr val="979997"/>
    <a:srgbClr val="2F250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68"/>
        <p:guide pos="3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129.xml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image" Target="../media/image5.png"/><Relationship Id="rId1" Type="http://schemas.openxmlformats.org/officeDocument/2006/relationships/tags" Target="../tags/tag7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6.png"/><Relationship Id="rId1" Type="http://schemas.openxmlformats.org/officeDocument/2006/relationships/tags" Target="../tags/tag8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image" Target="../media/image7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image" Target="../media/image10.png"/><Relationship Id="rId5" Type="http://schemas.openxmlformats.org/officeDocument/2006/relationships/tags" Target="../tags/tag100.xml"/><Relationship Id="rId4" Type="http://schemas.openxmlformats.org/officeDocument/2006/relationships/image" Target="../media/image9.png"/><Relationship Id="rId3" Type="http://schemas.openxmlformats.org/officeDocument/2006/relationships/tags" Target="../tags/tag99.xml"/><Relationship Id="rId2" Type="http://schemas.openxmlformats.org/officeDocument/2006/relationships/image" Target="../media/image8.png"/><Relationship Id="rId1" Type="http://schemas.openxmlformats.org/officeDocument/2006/relationships/tags" Target="../tags/tag9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image" Target="../media/image8.png"/><Relationship Id="rId1" Type="http://schemas.openxmlformats.org/officeDocument/2006/relationships/tags" Target="../tags/tag103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image" Target="../media/image8.png"/><Relationship Id="rId1" Type="http://schemas.openxmlformats.org/officeDocument/2006/relationships/tags" Target="../tags/tag10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image" Target="../media/image11.png"/><Relationship Id="rId1" Type="http://schemas.openxmlformats.org/officeDocument/2006/relationships/tags" Target="../tags/tag1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image" Target="../media/image12.png"/><Relationship Id="rId3" Type="http://schemas.openxmlformats.org/officeDocument/2006/relationships/tags" Target="../tags/tag114.xml"/><Relationship Id="rId2" Type="http://schemas.openxmlformats.org/officeDocument/2006/relationships/image" Target="../media/image5.png"/><Relationship Id="rId1" Type="http://schemas.openxmlformats.org/officeDocument/2006/relationships/tags" Target="../tags/tag11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2" Type="http://schemas.openxmlformats.org/officeDocument/2006/relationships/image" Target="../media/image13.png"/><Relationship Id="rId1" Type="http://schemas.openxmlformats.org/officeDocument/2006/relationships/tags" Target="../tags/tag1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3.png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4.png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>
            <a:normAutofit/>
          </a:bodyPr>
          <a:p>
            <a:pPr>
              <a:lnSpc>
                <a:spcPct val="13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Lecture5  </a:t>
            </a:r>
            <a:r>
              <a:rPr sz="4800">
                <a:sym typeface="+mn-ea"/>
              </a:rPr>
              <a:t>Iterators and Pointers</a:t>
            </a:r>
            <a:endParaRPr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We’d like to have a for-loop, probably!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What would that look like?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322310" cy="705485"/>
          </a:xfrm>
        </p:spPr>
        <p:txBody>
          <a:bodyPr>
            <a:normAutofit/>
          </a:bodyPr>
          <a:p>
            <a:r>
              <a:rPr lang="zh-CN" altLang="en-US"/>
              <a:t>All containers are collections of objects…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1795" y="3380740"/>
            <a:ext cx="11515090" cy="48450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1569085" y="3956050"/>
            <a:ext cx="573405" cy="98044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3"/>
            </p:custDataLst>
          </p:nvPr>
        </p:nvCxnSpPr>
        <p:spPr>
          <a:xfrm>
            <a:off x="9704705" y="3956050"/>
            <a:ext cx="633730" cy="90614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4"/>
            </p:custDataLst>
          </p:nvPr>
        </p:nvCxnSpPr>
        <p:spPr>
          <a:xfrm>
            <a:off x="5911850" y="3956050"/>
            <a:ext cx="23495" cy="962025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91795" y="5308600"/>
            <a:ext cx="21424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Where do we</a:t>
            </a:r>
            <a:endParaRPr lang="zh-CN" altLang="en-US" sz="2400" b="1"/>
          </a:p>
          <a:p>
            <a:r>
              <a:rPr lang="zh-CN" altLang="en-US" sz="2400" b="1"/>
              <a:t>start?</a:t>
            </a:r>
            <a:endParaRPr lang="zh-CN" altLang="en-US" sz="2400" b="1"/>
          </a:p>
        </p:txBody>
      </p:sp>
      <p:sp>
        <p:nvSpPr>
          <p:cNvPr id="11" name="文本框 10"/>
          <p:cNvSpPr txBox="1"/>
          <p:nvPr/>
        </p:nvSpPr>
        <p:spPr>
          <a:xfrm>
            <a:off x="4873625" y="5431790"/>
            <a:ext cx="20999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When do we</a:t>
            </a:r>
            <a:endParaRPr lang="zh-CN" altLang="en-US" sz="2400" b="1"/>
          </a:p>
          <a:p>
            <a:r>
              <a:rPr lang="zh-CN" altLang="en-US" sz="2400" b="1"/>
              <a:t>end?</a:t>
            </a:r>
            <a:endParaRPr lang="zh-CN" altLang="en-US" sz="2400" b="1"/>
          </a:p>
        </p:txBody>
      </p:sp>
      <p:sp>
        <p:nvSpPr>
          <p:cNvPr id="12" name="文本框 11"/>
          <p:cNvSpPr txBox="1"/>
          <p:nvPr/>
        </p:nvSpPr>
        <p:spPr>
          <a:xfrm>
            <a:off x="8858250" y="5308600"/>
            <a:ext cx="3048635" cy="620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/>
              <a:t>something…++???</a:t>
            </a:r>
            <a:endParaRPr lang="zh-CN" altLang="en-US" sz="2400" b="1"/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3545" y="1490345"/>
            <a:ext cx="11431270" cy="47593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Containers all implement something called an iterator to do this!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Iterators let you access </a:t>
            </a:r>
            <a:r>
              <a:rPr lang="zh-CN" altLang="en-US" sz="2800" b="1"/>
              <a:t>all</a:t>
            </a:r>
            <a:r>
              <a:rPr lang="zh-CN" altLang="en-US" sz="2800"/>
              <a:t> data in containers</a:t>
            </a:r>
            <a:r>
              <a:rPr lang="en-US" altLang="zh-CN" sz="2800"/>
              <a:t> </a:t>
            </a:r>
            <a:r>
              <a:rPr lang="zh-CN" altLang="en-US" sz="2800"/>
              <a:t>programmatically!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An iterator has a certain </a:t>
            </a:r>
            <a:r>
              <a:rPr lang="zh-CN" altLang="en-US" sz="2800" b="1"/>
              <a:t>order</a:t>
            </a:r>
            <a:r>
              <a:rPr lang="zh-CN" altLang="en-US" sz="2800"/>
              <a:t>; it “knows” what element will</a:t>
            </a:r>
            <a:r>
              <a:rPr lang="en-US" altLang="zh-CN" sz="2800"/>
              <a:t> </a:t>
            </a:r>
            <a:r>
              <a:rPr lang="zh-CN" altLang="en-US" sz="2800"/>
              <a:t>come next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Not necessarily the same each time you iterate!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Introducing Iterators!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174355" cy="705485"/>
          </a:xfrm>
        </p:spPr>
        <p:txBody>
          <a:bodyPr>
            <a:normAutofit/>
          </a:bodyPr>
          <a:p>
            <a:r>
              <a:rPr lang="zh-CN" altLang="en-US"/>
              <a:t>Think of your container as a file cabinet!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05245" y="1456690"/>
            <a:ext cx="5786755" cy="4333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734060"/>
            <a:ext cx="6405880" cy="58464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An iterator lets you go through the files one at a time!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You can see where the front and back of your drawer are.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You can move your finger from one to the next,because you kept your place.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You can take out any file you’ve your hand on, and read/write whatever you’d like in it.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You can compare the relative location of any two files just by looking at where they are in the cabinet.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300" y="876935"/>
            <a:ext cx="11953875" cy="5492115"/>
          </a:xfrm>
        </p:spPr>
        <p:txBody>
          <a:bodyPr>
            <a:noAutofit/>
          </a:bodyPr>
          <a:p>
            <a:pPr marL="0" indent="0">
              <a:lnSpc>
                <a:spcPct val="90000"/>
              </a:lnSpc>
              <a:buNone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All containers implement iterators, but they’re not all the same!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ea typeface="微软雅黑" panose="020B0503020204020204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● Each container has its own iterator, which can have different behavior.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ea typeface="微软雅黑" panose="020B0503020204020204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● All iterators implement a few shared operations: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ea typeface="微软雅黑" panose="020B0503020204020204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○ Initializing            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    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  <a:sym typeface="+mn-ea"/>
              </a:rPr>
              <a:t>iter = s.begin();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ea typeface="微软雅黑" panose="020B0503020204020204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○ Incrementing        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   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  <a:sym typeface="+mn-ea"/>
              </a:rPr>
              <a:t>++iter;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ea typeface="微软雅黑" panose="020B0503020204020204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○ Dereferencing          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  <a:sym typeface="+mn-ea"/>
              </a:rPr>
              <a:t>*iter;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ea typeface="微软雅黑" panose="020B0503020204020204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○ Comparing           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   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  <a:sym typeface="+mn-ea"/>
              </a:rPr>
              <a:t>iter != s.end();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ea typeface="微软雅黑" panose="020B0503020204020204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○ Copying             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     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</a:rPr>
              <a:t> 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微软雅黑" panose="020B0503020204020204" charset="-122"/>
                <a:sym typeface="+mn-ea"/>
              </a:rPr>
              <a:t>new_iter = iter;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ea typeface="微软雅黑" panose="020B0503020204020204" charset="-122"/>
            </a:endParaRPr>
          </a:p>
          <a:p>
            <a:pPr marL="0" indent="0">
              <a:lnSpc>
                <a:spcPct val="90000"/>
              </a:lnSpc>
              <a:buNone/>
            </a:pP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uFillTx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70000"/>
              </a:lnSpc>
              <a:buNone/>
            </a:pP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uFillTx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 the STL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23350" y="4429125"/>
            <a:ext cx="2894330" cy="13836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800"/>
              <a:t>What other</a:t>
            </a:r>
            <a:endParaRPr lang="zh-CN" altLang="en-US" sz="2800"/>
          </a:p>
          <a:p>
            <a:pPr algn="ctr"/>
            <a:r>
              <a:rPr lang="zh-CN" altLang="en-US" sz="2800"/>
              <a:t>behaviors can</a:t>
            </a:r>
            <a:endParaRPr lang="zh-CN" altLang="en-US" sz="2800"/>
          </a:p>
          <a:p>
            <a:pPr algn="ctr"/>
            <a:r>
              <a:rPr lang="zh-CN" altLang="en-US" sz="2800"/>
              <a:t>iterators have?</a:t>
            </a:r>
            <a:endParaRPr lang="zh-CN" altLang="en-US" sz="280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863850" y="3706495"/>
            <a:ext cx="15913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1"/>
            </p:custDataLst>
          </p:nvPr>
        </p:nvCxnSpPr>
        <p:spPr>
          <a:xfrm>
            <a:off x="3179445" y="4296410"/>
            <a:ext cx="13125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>
            <a:off x="3491230" y="4886325"/>
            <a:ext cx="9086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3"/>
            </p:custDataLst>
          </p:nvPr>
        </p:nvCxnSpPr>
        <p:spPr>
          <a:xfrm>
            <a:off x="3087370" y="5443220"/>
            <a:ext cx="13125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>
            <a:off x="2703830" y="6000115"/>
            <a:ext cx="13125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That depends!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0700" y="1049020"/>
            <a:ext cx="11090910" cy="51288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0700" y="3271520"/>
            <a:ext cx="1424940" cy="40703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734810" y="3141980"/>
            <a:ext cx="3830320" cy="53657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520700" y="3678555"/>
            <a:ext cx="1424940" cy="40703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2349500" y="3678555"/>
            <a:ext cx="3107690" cy="40703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954010" y="3678555"/>
            <a:ext cx="3144520" cy="40703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520700" y="4693285"/>
            <a:ext cx="1829435" cy="40703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4625975" y="4693285"/>
            <a:ext cx="3328035" cy="40703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520700" y="5248275"/>
            <a:ext cx="2016125" cy="40703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8640445" y="5248275"/>
            <a:ext cx="2664460" cy="40703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What does that mean?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72070" y="2374900"/>
            <a:ext cx="4406900" cy="2468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4300" y="1087755"/>
            <a:ext cx="7391400" cy="43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Forward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iterators are the minimum level of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functionality for standard containers.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Input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iterators can appear on the RHS (right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hand side) of an = operator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Output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iterators can appear on the LHS (left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hand side) of an = operator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9010" y="3429000"/>
            <a:ext cx="4907915" cy="815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69010" y="5481955"/>
            <a:ext cx="4818380" cy="79692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8679815" y="3021965"/>
            <a:ext cx="2479040" cy="122364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What does that mean?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35265" y="2240280"/>
            <a:ext cx="4243705" cy="237744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8420735" y="2614930"/>
            <a:ext cx="3145155" cy="164846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300" y="1791335"/>
            <a:ext cx="7960360" cy="3274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Bidirectional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iterators can go forward as well as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backward!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--iter;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Still has the same functionality of forward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iterators!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What does that mean?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59500" y="1965325"/>
            <a:ext cx="5919470" cy="331660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6233795" y="2263140"/>
            <a:ext cx="5844540" cy="267462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300" y="936625"/>
            <a:ext cx="60452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Random-access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iterators allow you to directly access values without visiting all elements sequentially.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795" y="2897505"/>
            <a:ext cx="609600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iter += 5;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Think of vectors; vec[1] or vec[17] or…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Be careful not to go out of bounds!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606425" y="5281930"/>
          <a:ext cx="6551930" cy="662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990"/>
                <a:gridCol w="935990"/>
                <a:gridCol w="935990"/>
                <a:gridCol w="935990"/>
                <a:gridCol w="935990"/>
                <a:gridCol w="935990"/>
                <a:gridCol w="935990"/>
              </a:tblGrid>
              <a:tr h="6623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cxnSp>
        <p:nvCxnSpPr>
          <p:cNvPr id="11" name="直接箭头连接符 10"/>
          <p:cNvCxnSpPr/>
          <p:nvPr/>
        </p:nvCxnSpPr>
        <p:spPr>
          <a:xfrm flipV="1">
            <a:off x="4806950" y="6083300"/>
            <a:ext cx="0" cy="4070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543800" y="5582920"/>
            <a:ext cx="2285365" cy="5003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/>
              <a:t>iter += 3; ?</a:t>
            </a:r>
            <a:endParaRPr lang="zh-CN" altLang="en-US" sz="3200"/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Categorizing STL iterators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68365" y="1342390"/>
            <a:ext cx="6223635" cy="4759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1663700"/>
            <a:ext cx="60960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Vectors and deques have the most powerful iterators!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Creating your own containers means creating their iterators as well.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You can access elements in stacks and queues one-by-one, but you have to change the container to do so!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● Iteration with iterators is const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3665" y="861060"/>
            <a:ext cx="10596880" cy="475932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 sz="2800"/>
              <a:t>Why not </a:t>
            </a:r>
            <a:r>
              <a:rPr lang="zh-CN" altLang="en-US" sz="2800" b="1"/>
              <a:t>iter++</a:t>
            </a:r>
            <a:r>
              <a:rPr lang="zh-CN" altLang="en-US" sz="2800"/>
              <a:t>; ? There’s a difference in when the value isreturned!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</a:t>
            </a:r>
            <a:r>
              <a:rPr lang="zh-CN" altLang="en-US" sz="2800" b="1"/>
              <a:t>iter++ </a:t>
            </a:r>
            <a:r>
              <a:rPr lang="zh-CN" altLang="en-US" sz="2800"/>
              <a:t>returns the value </a:t>
            </a:r>
            <a:r>
              <a:rPr lang="zh-CN" altLang="en-US" sz="2800" b="1"/>
              <a:t>before</a:t>
            </a:r>
            <a:r>
              <a:rPr lang="zh-CN" altLang="en-US" sz="2800"/>
              <a:t> being incremented.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</a:t>
            </a:r>
            <a:r>
              <a:rPr lang="zh-CN" altLang="en-US" sz="2800" b="1"/>
              <a:t>++iter</a:t>
            </a:r>
            <a:r>
              <a:rPr lang="zh-CN" altLang="en-US" sz="2800"/>
              <a:t> returns the value</a:t>
            </a:r>
            <a:r>
              <a:rPr lang="zh-CN" altLang="en-US" sz="2800" b="1"/>
              <a:t> after </a:t>
            </a:r>
            <a:r>
              <a:rPr lang="zh-CN" altLang="en-US" sz="2800"/>
              <a:t>being incremented.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Using an iterator, we already have the previous value! It’s</a:t>
            </a:r>
            <a:r>
              <a:rPr lang="en-US" altLang="zh-CN" sz="2800"/>
              <a:t> </a:t>
            </a:r>
            <a:r>
              <a:rPr lang="zh-CN" altLang="en-US" sz="2800"/>
              <a:t>slightly more inefficient to use </a:t>
            </a:r>
            <a:r>
              <a:rPr lang="zh-CN" altLang="en-US" sz="2800" b="1"/>
              <a:t>iter++</a:t>
            </a:r>
            <a:r>
              <a:rPr lang="zh-CN" altLang="en-US" sz="2800"/>
              <a:t>;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Why ++iter; 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11570" y="4787900"/>
            <a:ext cx="5116195" cy="15684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 sz="3200"/>
              <a:t>This is now outdated!</a:t>
            </a:r>
            <a:endParaRPr lang="zh-CN" altLang="en-US" sz="3200"/>
          </a:p>
          <a:p>
            <a:r>
              <a:rPr lang="zh-CN" altLang="en-US" sz="3200"/>
              <a:t>iter++ to your heart’s content!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 b="1"/>
              <a:t>Containers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● Containers are ways to collect related data together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and work with it logically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Two types of containers: </a:t>
            </a:r>
            <a:r>
              <a:rPr lang="zh-CN" altLang="en-US" sz="2800" b="1"/>
              <a:t>sequence</a:t>
            </a:r>
            <a:r>
              <a:rPr lang="zh-CN" altLang="en-US" sz="2800"/>
              <a:t> and </a:t>
            </a:r>
            <a:r>
              <a:rPr lang="zh-CN" altLang="en-US" sz="2800" b="1"/>
              <a:t>associative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● Container adaptors wrap existing containers to permit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new/restrict access to the interface for the clients.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Recap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Let’s check out that for loop again!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529080"/>
            <a:ext cx="10968990" cy="4616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31900" y="2134870"/>
            <a:ext cx="97212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auto iter = set.begin()</a:t>
            </a:r>
            <a:r>
              <a:rPr lang="en-US" altLang="zh-CN" sz="3200"/>
              <a:t>     </a:t>
            </a:r>
            <a:r>
              <a:rPr lang="zh-CN" altLang="en-US" sz="3200"/>
              <a:t> iter != set.end();</a:t>
            </a:r>
            <a:r>
              <a:rPr lang="en-US" altLang="zh-CN" sz="3200"/>
              <a:t>        </a:t>
            </a:r>
            <a:r>
              <a:rPr lang="zh-CN" altLang="en-US" sz="3200"/>
              <a:t> ++iter</a:t>
            </a:r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291465" y="3382010"/>
            <a:ext cx="11955780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Now we can access each element individually!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>
              <a:lnSpc>
                <a:spcPct val="120000"/>
              </a:lnSpc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If we want the element and not just a reference to it, we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dereference (*iter).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2655" y="5019040"/>
            <a:ext cx="7715250" cy="6572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If we have a map, we can use structured binding to be more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efficient while dereferencing!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Let’s check out that for loop again!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6605" y="2986405"/>
            <a:ext cx="10985500" cy="885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35075" y="504698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This is a C++</a:t>
            </a:r>
            <a:r>
              <a:rPr lang="zh-CN" altLang="en-US" sz="2800" b="1"/>
              <a:t> for-each loop!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72845" y="1962785"/>
            <a:ext cx="8328025" cy="3320415"/>
          </a:xfrm>
        </p:spPr>
        <p:txBody>
          <a:bodyPr/>
          <a:p>
            <a:pPr marL="0" indent="0">
              <a:buNone/>
            </a:pPr>
            <a:r>
              <a:rPr lang="en-US" altLang="zh-CN" sz="4000" b="1">
                <a:solidFill>
                  <a:schemeClr val="tx1">
                    <a:lumMod val="50000"/>
                    <a:lumOff val="50000"/>
                  </a:schemeClr>
                </a:solidFill>
              </a:rPr>
              <a:t>- Iterators</a:t>
            </a:r>
            <a:endParaRPr lang="en-US" altLang="zh-CN" sz="40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4000" b="1">
                <a:solidFill>
                  <a:srgbClr val="A8302C"/>
                </a:solidFill>
              </a:rPr>
              <a:t>- Pointers</a:t>
            </a:r>
            <a:endParaRPr lang="en-US" altLang="zh-CN" sz="4000" b="1">
              <a:solidFill>
                <a:srgbClr val="A8302C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Agenda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Iterators are a particular type of pointer!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Iterators “point” at particular elements in a </a:t>
            </a:r>
            <a:r>
              <a:rPr lang="zh-CN" altLang="en-US" sz="3200" b="1"/>
              <a:t>container.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Pointers can “point” at any objects in your code!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Introducing Pointers!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7910" y="10497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Variables created in your code take up space on your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computer.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They live in memory at specific addresses.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Pointers reference those memory addresses and not the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object themselves!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Memory and You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00700" y="4022725"/>
            <a:ext cx="2914650" cy="762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int val = 18;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5600700" y="4785360"/>
            <a:ext cx="2433320" cy="778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int* ptr = &amp;val;</a:t>
            </a:r>
            <a:endParaRPr lang="zh-CN" altLang="en-US" sz="2800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9541510" y="4591685"/>
          <a:ext cx="1207770" cy="972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770"/>
              </a:tblGrid>
              <a:tr h="9721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600"/>
                        <a:t>18</a:t>
                      </a:r>
                      <a:endParaRPr lang="en-US" altLang="zh-CN" sz="36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9689465" y="4022725"/>
            <a:ext cx="1059180" cy="515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/>
              <a:t>int val</a:t>
            </a:r>
            <a:endParaRPr lang="zh-CN" altLang="en-US" sz="240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10198735" y="4479925"/>
            <a:ext cx="10160" cy="305435"/>
          </a:xfrm>
          <a:prstGeom prst="straightConnector1">
            <a:avLst/>
          </a:prstGeom>
          <a:ln w="73025"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689465" y="5353685"/>
            <a:ext cx="1230630" cy="460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#0106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5730240" y="5855970"/>
            <a:ext cx="1618615" cy="442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int* ptr</a:t>
            </a:r>
            <a:endParaRPr lang="zh-CN" altLang="en-US" sz="2800" b="1"/>
          </a:p>
        </p:txBody>
      </p:sp>
      <p:cxnSp>
        <p:nvCxnSpPr>
          <p:cNvPr id="14" name="直接箭头连接符 13"/>
          <p:cNvCxnSpPr>
            <a:stCxn id="12" idx="3"/>
          </p:cNvCxnSpPr>
          <p:nvPr/>
        </p:nvCxnSpPr>
        <p:spPr>
          <a:xfrm flipV="1">
            <a:off x="7348855" y="5843270"/>
            <a:ext cx="2286635" cy="234315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370" y="729670"/>
            <a:ext cx="10969200" cy="4759200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zh-CN" altLang="en-US" sz="2800"/>
              <a:t>Pointers are marked by the asterisk (*) next to the type of</a:t>
            </a:r>
            <a:endParaRPr lang="zh-CN" altLang="en-US" sz="28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/>
              <a:t>the object they’re pointing at when they’re declared.</a:t>
            </a:r>
            <a:endParaRPr lang="zh-CN" altLang="en-US" sz="28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/>
              <a:t>The address of a variable can be accessed by using &amp; before</a:t>
            </a:r>
            <a:endParaRPr lang="zh-CN" altLang="en-US" sz="28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/>
              <a:t>its name, same as when passing by reference!</a:t>
            </a:r>
            <a:endParaRPr lang="zh-CN" altLang="en-US" sz="28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/>
              <a:t>If you want to access the data stored at a pointer’s address,</a:t>
            </a:r>
            <a:endParaRPr lang="zh-CN" altLang="en-US" sz="28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/>
              <a:t>dereference it using an asterisk again.</a:t>
            </a:r>
            <a:endParaRPr lang="zh-CN" altLang="en-US" sz="2800"/>
          </a:p>
          <a:p>
            <a:pPr marL="0" indent="0">
              <a:lnSpc>
                <a:spcPct val="100000"/>
              </a:lnSpc>
              <a:buNone/>
            </a:pPr>
            <a:endParaRPr lang="zh-CN" altLang="en-US" sz="280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b="1"/>
              <a:t>std::cout &gt;&gt; *ptr &gt;&gt; std::endl;</a:t>
            </a:r>
            <a:endParaRPr lang="zh-CN" altLang="en-US" sz="28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Dereferencing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15395" y="6541095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13270" y="4330700"/>
            <a:ext cx="2914650" cy="7626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int val = 18;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7113270" y="4944110"/>
            <a:ext cx="2433320" cy="778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int* ptr = &amp;val;</a:t>
            </a:r>
            <a:endParaRPr lang="zh-CN" altLang="en-US" sz="2800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0813415" y="4671060"/>
          <a:ext cx="1207770" cy="972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770"/>
              </a:tblGrid>
              <a:tr h="9721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600"/>
                        <a:t>18</a:t>
                      </a:r>
                      <a:endParaRPr lang="en-US" altLang="zh-CN" sz="36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961370" y="4102100"/>
            <a:ext cx="1059180" cy="515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/>
              <a:t>int val</a:t>
            </a:r>
            <a:endParaRPr lang="zh-CN" altLang="en-US" sz="240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11470640" y="4559300"/>
            <a:ext cx="10160" cy="305435"/>
          </a:xfrm>
          <a:prstGeom prst="straightConnector1">
            <a:avLst/>
          </a:prstGeom>
          <a:ln w="73025"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961370" y="5433060"/>
            <a:ext cx="1230630" cy="460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#0106</a:t>
            </a:r>
            <a:endParaRPr lang="zh-CN" altLang="en-US" sz="2800"/>
          </a:p>
        </p:txBody>
      </p:sp>
      <p:sp>
        <p:nvSpPr>
          <p:cNvPr id="12" name="文本框 11"/>
          <p:cNvSpPr txBox="1"/>
          <p:nvPr/>
        </p:nvSpPr>
        <p:spPr>
          <a:xfrm>
            <a:off x="7002145" y="5935345"/>
            <a:ext cx="1618615" cy="442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int* ptr</a:t>
            </a:r>
            <a:endParaRPr lang="zh-CN" altLang="en-US" sz="2800" b="1"/>
          </a:p>
        </p:txBody>
      </p:sp>
      <p:cxnSp>
        <p:nvCxnSpPr>
          <p:cNvPr id="14" name="直接箭头连接符 13"/>
          <p:cNvCxnSpPr>
            <a:stCxn id="12" idx="3"/>
          </p:cNvCxnSpPr>
          <p:nvPr/>
        </p:nvCxnSpPr>
        <p:spPr>
          <a:xfrm flipV="1">
            <a:off x="8620760" y="5922645"/>
            <a:ext cx="2286635" cy="234315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If we need to access a pointer’s object’s member variables,instead of dereferencing (*ptr) and then accessing (.var),there’s a shorthand!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/>
              <a:t>*ptr.var == ptr-&gt;var</a:t>
            </a:r>
            <a:endParaRPr lang="zh-CN" altLang="en-US" sz="28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86370" cy="705485"/>
          </a:xfrm>
        </p:spPr>
        <p:txBody>
          <a:bodyPr>
            <a:normAutofit/>
          </a:bodyPr>
          <a:p>
            <a:r>
              <a:rPr lang="zh-CN" altLang="en-US"/>
              <a:t>What if the object has member variables?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31260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● Iterators are a type of pointer!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Iterators have to point to elements in a container, but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pointers can point to any object!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Why is this? All objects stored inside the big</a:t>
            </a:r>
            <a:endParaRPr lang="zh-CN" altLang="en-US" sz="2800"/>
          </a:p>
          <a:p>
            <a:pPr marL="457200" lvl="1" indent="457200">
              <a:buNone/>
            </a:pPr>
            <a:r>
              <a:rPr lang="zh-CN" altLang="en-US" sz="2800"/>
              <a:t>container known as </a:t>
            </a:r>
            <a:r>
              <a:rPr lang="zh-CN" altLang="en-US" sz="2800" b="1"/>
              <a:t>memory</a:t>
            </a:r>
            <a:r>
              <a:rPr lang="zh-CN" altLang="en-US" sz="2800"/>
              <a:t>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Can access memory addresses with</a:t>
            </a:r>
            <a:r>
              <a:rPr lang="zh-CN" altLang="en-US" sz="2800" b="1"/>
              <a:t> &amp;</a:t>
            </a:r>
            <a:r>
              <a:rPr lang="zh-CN" altLang="en-US" sz="2800"/>
              <a:t> and the data at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an address/pointer using *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What’s the difference?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300" y="1768475"/>
            <a:ext cx="6562090" cy="332041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Sequence: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Containers that can be accessed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sequentially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Anything with an inherent order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goes here!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There are two types of containers: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76390" y="1768475"/>
            <a:ext cx="5402580" cy="3707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40000"/>
              </a:lnSpc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Associative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Containers that don’t necessarily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have a sequential order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More easily searched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Maps and sets go here!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400"/>
              <a:t>● Sequence containers are for when you need to enforce</a:t>
            </a:r>
            <a:r>
              <a:rPr lang="en-US" altLang="zh-CN" sz="2400"/>
              <a:t> </a:t>
            </a:r>
            <a:r>
              <a:rPr lang="zh-CN" altLang="en-US" sz="2400"/>
              <a:t>some order on your information!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Can usually use an </a:t>
            </a:r>
            <a:r>
              <a:rPr lang="zh-CN" altLang="en-US" sz="2400" b="1"/>
              <a:t>std::vector</a:t>
            </a:r>
            <a:r>
              <a:rPr lang="zh-CN" altLang="en-US" sz="2400"/>
              <a:t> for most anything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If you need particularly fast inserts in the front, consider</a:t>
            </a:r>
            <a:r>
              <a:rPr lang="en-US" altLang="zh-CN" sz="2400"/>
              <a:t> </a:t>
            </a:r>
            <a:r>
              <a:rPr lang="zh-CN" altLang="en-US" sz="2400"/>
              <a:t>an </a:t>
            </a:r>
            <a:r>
              <a:rPr lang="zh-CN" altLang="en-US" sz="2400" b="1"/>
              <a:t>std::deque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For joining/working with multiple lists, consider an</a:t>
            </a:r>
            <a:r>
              <a:rPr lang="en-US" altLang="zh-CN" sz="2400"/>
              <a:t> </a:t>
            </a:r>
            <a:r>
              <a:rPr lang="zh-CN" altLang="en-US" sz="2400" b="1"/>
              <a:t>std::list</a:t>
            </a:r>
            <a:r>
              <a:rPr lang="zh-CN" altLang="en-US" sz="2400"/>
              <a:t> (very rarely)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Sequence Containers: Summary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Lots of similarities between maps/sets! Broad tips: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Unordered containers are </a:t>
            </a:r>
            <a:r>
              <a:rPr lang="zh-CN" altLang="en-US" sz="3200" b="1"/>
              <a:t>faster</a:t>
            </a:r>
            <a:r>
              <a:rPr lang="zh-CN" altLang="en-US" sz="3200"/>
              <a:t>, but can be difficult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to get to work with nested containers/collections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If using </a:t>
            </a:r>
            <a:r>
              <a:rPr lang="zh-CN" altLang="en-US" sz="3200" b="1"/>
              <a:t>complicated data types</a:t>
            </a:r>
            <a:r>
              <a:rPr lang="zh-CN" altLang="en-US" sz="3200"/>
              <a:t>/unfamiliar with hash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functions, use an ordered container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Choosing associative containers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400"/>
              <a:t>Container adaptors are “wrappers” to existing containers!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Wrappers </a:t>
            </a:r>
            <a:r>
              <a:rPr lang="zh-CN" altLang="en-US" sz="2400" b="1"/>
              <a:t>modify the interface</a:t>
            </a:r>
            <a:r>
              <a:rPr lang="zh-CN" altLang="en-US" sz="2400"/>
              <a:t> to sequence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containers and change what the client is allowed to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do/how they can interact with the container.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Container Adaptors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03310" y="2190115"/>
            <a:ext cx="3236595" cy="40595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STL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8130" y="1518920"/>
            <a:ext cx="11372215" cy="40570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72845" y="1962785"/>
            <a:ext cx="8328025" cy="3320415"/>
          </a:xfrm>
        </p:spPr>
        <p:txBody>
          <a:bodyPr/>
          <a:p>
            <a:pPr marL="0" indent="0">
              <a:buNone/>
            </a:pPr>
            <a:r>
              <a:rPr lang="en-US" altLang="zh-CN" sz="4000" b="1">
                <a:solidFill>
                  <a:srgbClr val="C00000"/>
                </a:solidFill>
              </a:rPr>
              <a:t>- Iterators</a:t>
            </a:r>
            <a:endParaRPr lang="en-US" altLang="zh-CN" sz="40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sz="4000" b="1"/>
              <a:t>- Pointers</a:t>
            </a:r>
            <a:endParaRPr lang="en-US" altLang="zh-CN" sz="40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Agenda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So how do we access those objects?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What if we want to print out everything in a vector?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Or loop until we find a certain object in a set?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How is this done in the STL?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322310" cy="705485"/>
          </a:xfrm>
        </p:spPr>
        <p:txBody>
          <a:bodyPr>
            <a:normAutofit/>
          </a:bodyPr>
          <a:p>
            <a:r>
              <a:rPr lang="zh-CN" altLang="en-US"/>
              <a:t>All containers are collections of objects…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TABLE_ENDDRAG_ORIGIN_RECT" val="515*52"/>
  <p:tag name="TABLE_ENDDRAG_RECT" val="47*426*515*52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TABLE_ENDDRAG_ORIGIN_RECT" val="95*76"/>
  <p:tag name="TABLE_ENDDRAG_RECT" val="144*255*95*76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TABLE_ENDDRAG_ORIGIN_RECT" val="95*76"/>
  <p:tag name="TABLE_ENDDRAG_RECT" val="144*255*95*76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p="http://schemas.openxmlformats.org/presentationml/2006/main">
  <p:tag name="COMMONDATA" val="eyJoZGlkIjoiM2UyNzgxNGQzNzM0MjcyOTE2ZWUyODgwMTQyMzVhMWUifQ=="/>
  <p:tag name="KSO_WPP_MARK_KEY" val="37753593-3093-430c-9299-ff37dae8052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6036</Words>
  <Application>WPS 演示</Application>
  <PresentationFormat>宽屏</PresentationFormat>
  <Paragraphs>308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书法-汉仪尚巍手书</vt:lpstr>
      <vt:lpstr>Office 主题​​</vt:lpstr>
      <vt:lpstr>Object Oriented Programming—C++ Lecture4  Streams &amp; Containers</vt:lpstr>
      <vt:lpstr>Recap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All containers are collections of objects…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Agenda</vt:lpstr>
      <vt:lpstr>PowerPoint 演示文稿</vt:lpstr>
      <vt:lpstr>PowerPoint 演示文稿</vt:lpstr>
      <vt:lpstr>Memory and You</vt:lpstr>
      <vt:lpstr>PowerPoint 演示文稿</vt:lpstr>
      <vt:lpstr>PowerPoint 演示文稿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灬谁唤醒了一世凄凉1374136491</cp:lastModifiedBy>
  <cp:revision>254</cp:revision>
  <dcterms:created xsi:type="dcterms:W3CDTF">2019-06-19T02:08:00Z</dcterms:created>
  <dcterms:modified xsi:type="dcterms:W3CDTF">2023-03-21T06:37:39Z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6955FAFFA29245018A71943C9E250681</vt:lpwstr>
  </property>
</Properties>
</file>